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2286000"/>
            <a:ext cx="457200" cy="54864"/>
          </a:xfrm>
          <a:prstGeom prst="rect">
            <a:avLst/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37744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8B6F47"/>
                </a:solidFill>
                <a:latin typeface="Calibri"/>
              </a:rPr>
              <a:t>PROGRAMA MENICOM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834640"/>
            <a:ext cx="1097280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200" b="1" i="0">
                <a:solidFill>
                  <a:srgbClr val="1A1A1A"/>
                </a:solidFill>
                <a:latin typeface="Calibri"/>
              </a:rPr>
              <a:t>Readaptación con IA
para que tu paciente vuelva a comprarte a ti.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486400"/>
            <a:ext cx="100584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1">
                <a:solidFill>
                  <a:srgbClr val="8B6F47"/>
                </a:solidFill>
                <a:latin typeface="Calibri"/>
              </a:rPr>
              <a:t>Programa piloto 2026 · 50 ópticas seleccionadas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035040"/>
            <a:ext cx="10058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00" b="0" i="0">
                <a:solidFill>
                  <a:srgbClr val="555555"/>
                </a:solidFill>
                <a:latin typeface="Calibri"/>
              </a:rPr>
              <a:t>Tu óptica está entre las elegidas.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57200" y="320040"/>
            <a:ext cx="548640" cy="36576"/>
          </a:xfrm>
          <a:prstGeom prst="rect">
            <a:avLst/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>
                <a:solidFill>
                  <a:srgbClr val="8B6F47"/>
                </a:solidFill>
                <a:latin typeface="Calibri"/>
              </a:rPr>
              <a:t>PROGRAMA MENICOM READAPTACIÓN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338560" y="6446520"/>
            <a:ext cx="6400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555555"/>
                </a:solidFill>
                <a:latin typeface="Calibri"/>
              </a:rPr>
              <a:t>2 / 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777240"/>
            <a:ext cx="73152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8B6F47"/>
                </a:solidFill>
                <a:latin typeface="Calibri"/>
              </a:rPr>
              <a:t>¿Por qué te conviene?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188720"/>
            <a:ext cx="1097280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400" b="1" i="0">
                <a:solidFill>
                  <a:srgbClr val="1A1A1A"/>
                </a:solidFill>
                <a:latin typeface="Calibri"/>
              </a:rPr>
              <a:t>Cada lente blanda que adaptas hoy
lleva un destino: Vision Direct.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200400"/>
            <a:ext cx="1051560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600" b="0" i="0">
                <a:solidFill>
                  <a:srgbClr val="1A1A1A"/>
                </a:solidFill>
                <a:latin typeface="Calibri"/>
              </a:rPr>
              <a:t>El paciente viene a tu gabinete, tú adaptas, el paciente paga la primera caja, y al mes siguiente teclea la marca en Google. Encuentra la misma caja a 8-14 € menos. Tú no vuelves a verla. Pierdes 11 cajas de margen recurrente al año por paciente.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5212080"/>
            <a:ext cx="10515600" cy="1005840"/>
          </a:xfrm>
          <a:prstGeom prst="rect">
            <a:avLst/>
          </a:prstGeom>
          <a:solidFill>
            <a:srgbClr val="F5F1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5212080"/>
            <a:ext cx="10149840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500" b="1" i="1">
                <a:solidFill>
                  <a:srgbClr val="4A7C59"/>
                </a:solidFill>
                <a:latin typeface="Calibri"/>
              </a:rPr>
              <a:t>Con Menicom Miru esto no pasa: la lente no está en plataformas online de gran público en España. El paciente vuelve a ti.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57200" y="320040"/>
            <a:ext cx="548640" cy="36576"/>
          </a:xfrm>
          <a:prstGeom prst="rect">
            <a:avLst/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>
                <a:solidFill>
                  <a:srgbClr val="8B6F47"/>
                </a:solidFill>
                <a:latin typeface="Calibri"/>
              </a:rPr>
              <a:t>PROGRAMA MENICOM READAPTACIÓN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338560" y="6446520"/>
            <a:ext cx="6400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555555"/>
                </a:solidFill>
                <a:latin typeface="Calibri"/>
              </a:rPr>
              <a:t>3 / 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777240"/>
            <a:ext cx="73152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8B6F47"/>
                </a:solidFill>
                <a:latin typeface="Calibri"/>
              </a:rPr>
              <a:t>Lo que te lleva el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188720"/>
            <a:ext cx="109728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200" b="1" i="0">
                <a:solidFill>
                  <a:srgbClr val="1A1A1A"/>
                </a:solidFill>
                <a:latin typeface="Calibri"/>
              </a:rPr>
              <a:t>Cinco cosas. Llave en mano. Cero desarrollo por tu parte.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2194560"/>
            <a:ext cx="640080" cy="731520"/>
          </a:xfrm>
          <a:prstGeom prst="rect">
            <a:avLst/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2194560"/>
            <a:ext cx="640080" cy="7315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2148840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1" i="0">
                <a:solidFill>
                  <a:srgbClr val="1A1A1A"/>
                </a:solidFill>
                <a:latin typeface="Calibri"/>
              </a:rPr>
              <a:t>Avatar de gabinete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80160" y="2560320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555555"/>
                </a:solidFill>
                <a:latin typeface="Calibri"/>
              </a:rPr>
              <a:t>Tablet con avatar Menicom que explica al paciente la nueva lente en 4 minutos. Tú recuperas 8-10 minutos por paciente.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7200" y="3035808"/>
            <a:ext cx="640080" cy="731520"/>
          </a:xfrm>
          <a:prstGeom prst="rect">
            <a:avLst/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0" y="3035808"/>
            <a:ext cx="640080" cy="7315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0160" y="2990088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1" i="0">
                <a:solidFill>
                  <a:srgbClr val="1A1A1A"/>
                </a:solidFill>
                <a:latin typeface="Calibri"/>
              </a:rPr>
              <a:t>Seguimiento 24h-7d-30d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80160" y="3401568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555555"/>
                </a:solidFill>
                <a:latin typeface="Calibri"/>
              </a:rPr>
              <a:t>Mensajes WhatsApp automáticos firmados por tu óptica. El paciente con duda no se te escapa.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3877056"/>
            <a:ext cx="640080" cy="731520"/>
          </a:xfrm>
          <a:prstGeom prst="rect">
            <a:avLst/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0" y="3877056"/>
            <a:ext cx="640080" cy="7315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80160" y="3831336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1" i="0">
                <a:solidFill>
                  <a:srgbClr val="1A1A1A"/>
                </a:solidFill>
                <a:latin typeface="Calibri"/>
              </a:rPr>
              <a:t>Reposición automatizada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80160" y="4242816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555555"/>
                </a:solidFill>
                <a:latin typeface="Calibri"/>
              </a:rPr>
              <a:t>El sistema avisa al paciente 15 días antes del fin del blister. Vuelve a comprar a ti, no a Vision Direct.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" y="4718304"/>
            <a:ext cx="640080" cy="731520"/>
          </a:xfrm>
          <a:prstGeom prst="rect">
            <a:avLst/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57200" y="4718304"/>
            <a:ext cx="640080" cy="7315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80160" y="4672584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1" i="0">
                <a:solidFill>
                  <a:srgbClr val="1A1A1A"/>
                </a:solidFill>
                <a:latin typeface="Calibri"/>
              </a:rPr>
              <a:t>Banco de prueba dotado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280160" y="5084064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555555"/>
                </a:solidFill>
                <a:latin typeface="Calibri"/>
              </a:rPr>
              <a:t>Menicom pone los blísters de prueba durante el sprint. Cero stock inicial por tu parte.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5559552"/>
            <a:ext cx="640080" cy="731520"/>
          </a:xfrm>
          <a:prstGeom prst="rect">
            <a:avLst/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57200" y="5559552"/>
            <a:ext cx="640080" cy="7315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80160" y="5513832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1" i="0">
                <a:solidFill>
                  <a:srgbClr val="1A1A1A"/>
                </a:solidFill>
                <a:latin typeface="Calibri"/>
              </a:rPr>
              <a:t>Dashboard mensual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280160" y="5925312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555555"/>
                </a:solidFill>
                <a:latin typeface="Calibri"/>
              </a:rPr>
              <a:t>Cuántas readaptaciones, cuánto margen retenido, cuántas reposiciones. Lo ves cada mes en una página.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57200" y="320040"/>
            <a:ext cx="548640" cy="36576"/>
          </a:xfrm>
          <a:prstGeom prst="rect">
            <a:avLst/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>
                <a:solidFill>
                  <a:srgbClr val="8B6F47"/>
                </a:solidFill>
                <a:latin typeface="Calibri"/>
              </a:rPr>
              <a:t>PROGRAMA MENICOM READAPTACIÓN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338560" y="6446520"/>
            <a:ext cx="6400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555555"/>
                </a:solidFill>
                <a:latin typeface="Calibri"/>
              </a:rPr>
              <a:t>4 / 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777240"/>
            <a:ext cx="73152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8B6F47"/>
                </a:solidFill>
                <a:latin typeface="Calibri"/>
              </a:rPr>
              <a:t>Lo que te pedimos a ti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188720"/>
            <a:ext cx="109728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 i="0">
                <a:solidFill>
                  <a:srgbClr val="1A1A1A"/>
                </a:solidFill>
                <a:latin typeface="Calibri"/>
              </a:rPr>
              <a:t>Tres compromisos. Seis semanas. Cero coste de entrada.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2377440"/>
            <a:ext cx="11247120" cy="1097280"/>
          </a:xfrm>
          <a:prstGeom prst="rect">
            <a:avLst/>
          </a:prstGeom>
          <a:solidFill>
            <a:srgbClr val="F5F1EB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2514600"/>
            <a:ext cx="107899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1A1A1A"/>
                </a:solidFill>
                <a:latin typeface="Calibri"/>
              </a:rPr>
              <a:t>Identificar candidatos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2971800"/>
            <a:ext cx="107899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555555"/>
                </a:solidFill>
                <a:latin typeface="Calibri"/>
              </a:rPr>
              <a:t>Marcar en tu software los pacientes ya con blanda Cooper o competencia que vendrían bien a Miru. Tu comercial Menicom te ayuda en la primera selección.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3657600"/>
            <a:ext cx="11247120" cy="1097280"/>
          </a:xfrm>
          <a:prstGeom prst="rect">
            <a:avLst/>
          </a:prstGeom>
          <a:solidFill>
            <a:srgbClr val="F5F1EB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3794760"/>
            <a:ext cx="107899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1A1A1A"/>
                </a:solidFill>
                <a:latin typeface="Calibri"/>
              </a:rPr>
              <a:t>Probar el avatar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4251960"/>
            <a:ext cx="107899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555555"/>
                </a:solidFill>
                <a:latin typeface="Calibri"/>
              </a:rPr>
              <a:t>Tener el avatar abierto en tablet durante consulta. 4 minutos por paciente. Tú validas siempre y firmas la pauta.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200" y="4937760"/>
            <a:ext cx="11247120" cy="1097280"/>
          </a:xfrm>
          <a:prstGeom prst="rect">
            <a:avLst/>
          </a:prstGeom>
          <a:solidFill>
            <a:srgbClr val="F5F1EB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" y="5074920"/>
            <a:ext cx="107899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1A1A1A"/>
                </a:solidFill>
                <a:latin typeface="Calibri"/>
              </a:rPr>
              <a:t>Reportar resultados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5532120"/>
            <a:ext cx="107899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555555"/>
                </a:solidFill>
                <a:latin typeface="Calibri"/>
              </a:rPr>
              <a:t>Una llamada semanal de 10 minutos con el equipo del programa para ajustar lo que vaya saliendo. Nada más.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57200" y="320040"/>
            <a:ext cx="548640" cy="36576"/>
          </a:xfrm>
          <a:prstGeom prst="rect">
            <a:avLst/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>
                <a:solidFill>
                  <a:srgbClr val="8B6F47"/>
                </a:solidFill>
                <a:latin typeface="Calibri"/>
              </a:rPr>
              <a:t>PROGRAMA MENICOM READAPTACIÓN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338560" y="6446520"/>
            <a:ext cx="6400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555555"/>
                </a:solidFill>
                <a:latin typeface="Calibri"/>
              </a:rPr>
              <a:t>5 / 5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2286000"/>
            <a:ext cx="457200" cy="54864"/>
          </a:xfrm>
          <a:prstGeom prst="rect">
            <a:avLst/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2468880"/>
            <a:ext cx="1097280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1A1A1A"/>
                </a:solidFill>
                <a:latin typeface="Calibri"/>
              </a:rPr>
              <a:t>El paciente vuelve a la óptica
cuando la óptica le hace fácil volver.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572000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1">
                <a:solidFill>
                  <a:srgbClr val="8B6F47"/>
                </a:solidFill>
                <a:latin typeface="Calibri"/>
              </a:rPr>
              <a:t>Si te encajan los términos, arrancamos en dos semanas con tu primera tanda de pacientes.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5486400"/>
            <a:ext cx="10972800" cy="822960"/>
          </a:xfrm>
          <a:prstGeom prst="rect">
            <a:avLst/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5486400"/>
            <a:ext cx="1097280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Calibri"/>
              </a:rPr>
              <a:t>MENICOM IBERIA · Comercial de zona · Próximo paso: agendar visita con tu equipo y ver el avatar en directo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