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2286000"/>
            <a:ext cx="457200" cy="54864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377440"/>
            <a:ext cx="3657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8B6F47"/>
                </a:solidFill>
                <a:latin typeface="Calibri"/>
              </a:rPr>
              <a:t>PRAXIA ATELIER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743200"/>
            <a:ext cx="1005840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800" b="1" i="0">
                <a:solidFill>
                  <a:srgbClr val="1A1A1A"/>
                </a:solidFill>
                <a:latin typeface="Calibri"/>
              </a:rPr>
              <a:t>Programa Menicom
Readaptación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754880"/>
            <a:ext cx="10058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000" b="0" i="1">
                <a:solidFill>
                  <a:srgbClr val="8B6F47"/>
                </a:solidFill>
                <a:latin typeface="Calibri"/>
              </a:rPr>
              <a:t>Avatar de IA · 50 ópticas piloto · 12 semanas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12648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Calibri"/>
              </a:rPr>
              <a:t>Presentación interna · Borrador v1 · Mayo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320040"/>
            <a:ext cx="548640" cy="36576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8B6F47"/>
                </a:solidFill>
                <a:latin typeface="Calibri"/>
              </a:rPr>
              <a:t>PRAXIA ATELIER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0" y="384048"/>
            <a:ext cx="3657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555555"/>
                </a:solidFill>
                <a:latin typeface="Calibri"/>
              </a:rPr>
              <a:t>Programa Menicom Readaptación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555555"/>
                </a:solidFill>
                <a:latin typeface="Calibri"/>
              </a:rPr>
              <a:t>10 / 10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2286000"/>
            <a:ext cx="457200" cy="54864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2468880"/>
            <a:ext cx="1097280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800" b="1" i="0">
                <a:solidFill>
                  <a:srgbClr val="1A1A1A"/>
                </a:solidFill>
                <a:latin typeface="Calibri"/>
              </a:rPr>
              <a:t>Si validamos margen, geografía y presupuesto esta semana,
el sprint se cierra antes del fin del trimestre.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029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8B6F47"/>
                </a:solidFill>
                <a:latin typeface="Calibri"/>
              </a:rPr>
              <a:t>Praxia Atelier · Menicom Iberia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54864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555555"/>
                </a:solidFill>
                <a:latin typeface="Calibri"/>
              </a:rPr>
              <a:t>Anexos: Documento maestro · Simulador margen · Argumentario clínico · Mapa 50 ópticas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320040"/>
            <a:ext cx="548640" cy="36576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8B6F47"/>
                </a:solidFill>
                <a:latin typeface="Calibri"/>
              </a:rPr>
              <a:t>PRAXIA ATELIER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0" y="384048"/>
            <a:ext cx="3657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555555"/>
                </a:solidFill>
                <a:latin typeface="Calibri"/>
              </a:rPr>
              <a:t>Programa Menicom Readaptación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555555"/>
                </a:solidFill>
                <a:latin typeface="Calibri"/>
              </a:rPr>
              <a:t>2 /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777240"/>
            <a:ext cx="7315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8B6F47"/>
                </a:solidFill>
                <a:latin typeface="Calibri"/>
              </a:rPr>
              <a:t>El problema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188720"/>
            <a:ext cx="1097280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400" b="1" i="0">
                <a:solidFill>
                  <a:srgbClr val="1A1A1A"/>
                </a:solidFill>
                <a:latin typeface="Calibri"/>
              </a:rPr>
              <a:t>Cooper te capta la primera caja.
La competencia online te roba las once siguientes.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3200400"/>
            <a:ext cx="10972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0" i="0">
                <a:solidFill>
                  <a:srgbClr val="1A1A1A"/>
                </a:solidFill>
                <a:latin typeface="Calibri"/>
              </a:rPr>
              <a:t>El óptico independiente español pierde recurrencia de blanda, no por precio sino por estructura de canal: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3749039"/>
            <a:ext cx="1097280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500">
                <a:solidFill>
                  <a:srgbClr val="1A1A1A"/>
                </a:solidFill>
                <a:latin typeface="Calibri"/>
              </a:rPr>
              <a:t>•   Cooper Biofinity en óptica: 32-38 € · misma caja en Vision Direct: 22-28 €</a:t>
            </a:r>
          </a:p>
          <a:p>
            <a:pPr algn="l">
              <a:spcAft>
                <a:spcPts val="800"/>
              </a:spcAft>
            </a:pPr>
            <a:r>
              <a:rPr sz="1500">
                <a:solidFill>
                  <a:srgbClr val="1A1A1A"/>
                </a:solidFill>
                <a:latin typeface="Calibri"/>
              </a:rPr>
              <a:t>•   El paciente readapta en gabinete pero repone online (45-55% fuga estimada)</a:t>
            </a:r>
          </a:p>
          <a:p>
            <a:pPr algn="l">
              <a:spcAft>
                <a:spcPts val="800"/>
              </a:spcAft>
            </a:pPr>
            <a:r>
              <a:rPr sz="1500">
                <a:solidFill>
                  <a:srgbClr val="1A1A1A"/>
                </a:solidFill>
                <a:latin typeface="Calibri"/>
              </a:rPr>
              <a:t>•   El óptico capta una caja, pierde once · margen recurrente desaparecido</a:t>
            </a:r>
          </a:p>
          <a:p>
            <a:pPr algn="l">
              <a:spcAft>
                <a:spcPts val="800"/>
              </a:spcAft>
            </a:pPr>
            <a:r>
              <a:rPr sz="1500">
                <a:solidFill>
                  <a:srgbClr val="1A1A1A"/>
                </a:solidFill>
                <a:latin typeface="Calibri"/>
              </a:rPr>
              <a:t>•   Programas comerciales clásicos (rappel, descuento, premium) ya no detienen la fuga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320040"/>
            <a:ext cx="548640" cy="36576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8B6F47"/>
                </a:solidFill>
                <a:latin typeface="Calibri"/>
              </a:rPr>
              <a:t>PRAXIA ATELIER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0" y="384048"/>
            <a:ext cx="3657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555555"/>
                </a:solidFill>
                <a:latin typeface="Calibri"/>
              </a:rPr>
              <a:t>Programa Menicom Readaptación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555555"/>
                </a:solidFill>
                <a:latin typeface="Calibri"/>
              </a:rPr>
              <a:t>3 /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777240"/>
            <a:ext cx="7315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8B6F47"/>
                </a:solidFill>
                <a:latin typeface="Calibri"/>
              </a:rPr>
              <a:t>El insight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188720"/>
            <a:ext cx="10972800" cy="1554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Calibri"/>
              </a:rPr>
              <a:t>Menicom Miru tiene una propiedad estructural
que Cooper no puede copiar.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3017520"/>
            <a:ext cx="5486400" cy="3200400"/>
          </a:xfrm>
          <a:prstGeom prst="rect">
            <a:avLst/>
          </a:prstGeom>
          <a:solidFill>
            <a:srgbClr val="F5F1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3200400"/>
            <a:ext cx="5120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B85450"/>
                </a:solidFill>
                <a:latin typeface="Calibri"/>
              </a:rPr>
              <a:t>COOPER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657600"/>
            <a:ext cx="512064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300">
                <a:solidFill>
                  <a:srgbClr val="1A1A1A"/>
                </a:solidFill>
                <a:latin typeface="Calibri"/>
              </a:rPr>
              <a:t>•   Distribución multicanal masiva</a:t>
            </a:r>
          </a:p>
          <a:p>
            <a:pPr algn="l">
              <a:spcAft>
                <a:spcPts val="800"/>
              </a:spcAft>
            </a:pPr>
            <a:r>
              <a:rPr sz="1300">
                <a:solidFill>
                  <a:srgbClr val="1A1A1A"/>
                </a:solidFill>
                <a:latin typeface="Calibri"/>
              </a:rPr>
              <a:t>•   Vision Direct, Lentiamo, Lensbest, Lentes-de-contacto.es con stock y descuentos 25-40%</a:t>
            </a:r>
          </a:p>
          <a:p>
            <a:pPr algn="l">
              <a:spcAft>
                <a:spcPts val="800"/>
              </a:spcAft>
            </a:pPr>
            <a:r>
              <a:rPr sz="1300">
                <a:solidFill>
                  <a:srgbClr val="1A1A1A"/>
                </a:solidFill>
                <a:latin typeface="Calibri"/>
              </a:rPr>
              <a:t>•   Paciente busca y compra online sin esfuerzo</a:t>
            </a:r>
          </a:p>
          <a:p>
            <a:pPr algn="l">
              <a:spcAft>
                <a:spcPts val="800"/>
              </a:spcAft>
            </a:pPr>
            <a:r>
              <a:rPr sz="1300">
                <a:solidFill>
                  <a:srgbClr val="1A1A1A"/>
                </a:solidFill>
                <a:latin typeface="Calibri"/>
              </a:rPr>
              <a:t>•   Óptico pierde recurrencia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45352" y="3017520"/>
            <a:ext cx="5486400" cy="3200400"/>
          </a:xfrm>
          <a:prstGeom prst="rect">
            <a:avLst/>
          </a:prstGeom>
          <a:solidFill>
            <a:srgbClr val="F5F1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0" y="3200400"/>
            <a:ext cx="51206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4A7C59"/>
                </a:solidFill>
                <a:latin typeface="Calibri"/>
              </a:rPr>
              <a:t>MENICOM MIRU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3657600"/>
            <a:ext cx="512064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300">
                <a:solidFill>
                  <a:srgbClr val="1A1A1A"/>
                </a:solidFill>
                <a:latin typeface="Calibri"/>
              </a:rPr>
              <a:t>•   Distribución profesional (gabinete óptica)</a:t>
            </a:r>
          </a:p>
          <a:p>
            <a:pPr algn="l">
              <a:spcAft>
                <a:spcPts val="800"/>
              </a:spcAft>
            </a:pPr>
            <a:r>
              <a:rPr sz="1300">
                <a:solidFill>
                  <a:srgbClr val="1A1A1A"/>
                </a:solidFill>
                <a:latin typeface="Calibri"/>
              </a:rPr>
              <a:t>•   Presencia online residual: pocas plataformas con stock relevante en España</a:t>
            </a:r>
          </a:p>
          <a:p>
            <a:pPr algn="l">
              <a:spcAft>
                <a:spcPts val="800"/>
              </a:spcAft>
            </a:pPr>
            <a:r>
              <a:rPr sz="1300">
                <a:solidFill>
                  <a:srgbClr val="1A1A1A"/>
                </a:solidFill>
                <a:latin typeface="Calibri"/>
              </a:rPr>
              <a:t>•   Paciente busca, no encuentra, vuelve a la óptica</a:t>
            </a:r>
          </a:p>
          <a:p>
            <a:pPr algn="l">
              <a:spcAft>
                <a:spcPts val="800"/>
              </a:spcAft>
            </a:pPr>
            <a:r>
              <a:rPr sz="1300">
                <a:solidFill>
                  <a:srgbClr val="1A1A1A"/>
                </a:solidFill>
                <a:latin typeface="Calibri"/>
              </a:rPr>
              <a:t>•   Óptico retiene recurrencia durante toda la vida del paciente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320040"/>
            <a:ext cx="548640" cy="36576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8B6F47"/>
                </a:solidFill>
                <a:latin typeface="Calibri"/>
              </a:rPr>
              <a:t>PRAXIA ATELIER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0" y="384048"/>
            <a:ext cx="3657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555555"/>
                </a:solidFill>
                <a:latin typeface="Calibri"/>
              </a:rPr>
              <a:t>Programa Menicom Readaptación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555555"/>
                </a:solidFill>
                <a:latin typeface="Calibri"/>
              </a:rPr>
              <a:t>4 /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777240"/>
            <a:ext cx="7315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8B6F47"/>
                </a:solidFill>
                <a:latin typeface="Calibri"/>
              </a:rPr>
              <a:t>La solución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188720"/>
            <a:ext cx="1097280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800" b="1" i="0">
                <a:solidFill>
                  <a:srgbClr val="1A1A1A"/>
                </a:solidFill>
                <a:latin typeface="Calibri"/>
              </a:rPr>
              <a:t>Sistema avatar de 5 momentos
que traduce el insight en ingresos para el óptico.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3017520"/>
            <a:ext cx="2240280" cy="310896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3154680"/>
            <a:ext cx="22402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8B6F47"/>
                </a:solidFill>
                <a:latin typeface="Calibri"/>
              </a:rPr>
              <a:t>M0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657600"/>
            <a:ext cx="22402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400" b="1" i="0">
                <a:solidFill>
                  <a:srgbClr val="1A1A1A"/>
                </a:solidFill>
                <a:latin typeface="Calibri"/>
              </a:rPr>
              <a:t>Pre-gabinete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4206240"/>
            <a:ext cx="196596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0" i="0">
                <a:solidFill>
                  <a:srgbClr val="555555"/>
                </a:solidFill>
                <a:latin typeface="Calibri"/>
              </a:rPr>
              <a:t>Vídeo 90s firmado por óptica. Paciente llega pre-vendido.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88920" y="3017520"/>
            <a:ext cx="2240280" cy="310896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788920" y="3154680"/>
            <a:ext cx="22402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8B6F47"/>
                </a:solidFill>
                <a:latin typeface="Calibri"/>
              </a:rPr>
              <a:t>M1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88920" y="3657600"/>
            <a:ext cx="22402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400" b="1" i="0">
                <a:solidFill>
                  <a:srgbClr val="1A1A1A"/>
                </a:solidFill>
                <a:latin typeface="Calibri"/>
              </a:rPr>
              <a:t>Gabinete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26080" y="4206240"/>
            <a:ext cx="196596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0" i="0">
                <a:solidFill>
                  <a:srgbClr val="555555"/>
                </a:solidFill>
                <a:latin typeface="Calibri"/>
              </a:rPr>
              <a:t>Avatar conversacional 4 min. Óptico recupera 8-10 min chair-time.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120640" y="3017520"/>
            <a:ext cx="2240280" cy="310896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120640" y="3154680"/>
            <a:ext cx="22402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8B6F47"/>
                </a:solidFill>
                <a:latin typeface="Calibri"/>
              </a:rPr>
              <a:t>M2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20640" y="3657600"/>
            <a:ext cx="22402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400" b="1" i="0">
                <a:solidFill>
                  <a:srgbClr val="1A1A1A"/>
                </a:solidFill>
                <a:latin typeface="Calibri"/>
              </a:rPr>
              <a:t>Cierre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57800" y="4206240"/>
            <a:ext cx="196596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0" i="0">
                <a:solidFill>
                  <a:srgbClr val="555555"/>
                </a:solidFill>
                <a:latin typeface="Calibri"/>
              </a:rPr>
              <a:t>Óptico cierra centrado en mini-informe del avatar.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452360" y="3017520"/>
            <a:ext cx="2240280" cy="310896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452360" y="3154680"/>
            <a:ext cx="22402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8B6F47"/>
                </a:solidFill>
                <a:latin typeface="Calibri"/>
              </a:rPr>
              <a:t>M3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52360" y="3657600"/>
            <a:ext cx="22402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400" b="1" i="0">
                <a:solidFill>
                  <a:srgbClr val="1A1A1A"/>
                </a:solidFill>
                <a:latin typeface="Calibri"/>
              </a:rPr>
              <a:t>Seguimiento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589520" y="4206240"/>
            <a:ext cx="196596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0" i="0">
                <a:solidFill>
                  <a:srgbClr val="555555"/>
                </a:solidFill>
                <a:latin typeface="Calibri"/>
              </a:rPr>
              <a:t>WhatsApp 24-72h. Recupera al paciente que iba a fallar.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784080" y="3017520"/>
            <a:ext cx="2240280" cy="310896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784080" y="3154680"/>
            <a:ext cx="22402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8B6F47"/>
                </a:solidFill>
                <a:latin typeface="Calibri"/>
              </a:rPr>
              <a:t>M4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784080" y="3657600"/>
            <a:ext cx="22402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400" b="1" i="0">
                <a:solidFill>
                  <a:srgbClr val="1A1A1A"/>
                </a:solidFill>
                <a:latin typeface="Calibri"/>
              </a:rPr>
              <a:t>Reposición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921240" y="4206240"/>
            <a:ext cx="196596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0" i="0">
                <a:solidFill>
                  <a:srgbClr val="555555"/>
                </a:solidFill>
                <a:latin typeface="Calibri"/>
              </a:rPr>
              <a:t>Recompra blindada en óptica. Online no compite.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320040"/>
            <a:ext cx="548640" cy="36576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8B6F47"/>
                </a:solidFill>
                <a:latin typeface="Calibri"/>
              </a:rPr>
              <a:t>PRAXIA ATELIER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0" y="384048"/>
            <a:ext cx="3657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555555"/>
                </a:solidFill>
                <a:latin typeface="Calibri"/>
              </a:rPr>
              <a:t>Programa Menicom Readaptación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555555"/>
                </a:solidFill>
                <a:latin typeface="Calibri"/>
              </a:rPr>
              <a:t>5 /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777240"/>
            <a:ext cx="7315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8B6F47"/>
                </a:solidFill>
                <a:latin typeface="Calibri"/>
              </a:rPr>
              <a:t>Stack técnico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188720"/>
            <a:ext cx="109728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200" b="1" i="0">
                <a:solidFill>
                  <a:srgbClr val="1A1A1A"/>
                </a:solidFill>
                <a:latin typeface="Calibri"/>
              </a:rPr>
              <a:t>HeyGen + D-ID Agents + WhatsApp Business · 80-150 €/óptica/mes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2286000"/>
            <a:ext cx="2103120" cy="502920"/>
          </a:xfrm>
          <a:prstGeom prst="rect">
            <a:avLst/>
          </a:prstGeom>
          <a:solidFill>
            <a:srgbClr val="8B6F47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2286000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Momento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60320" y="2286000"/>
            <a:ext cx="3383280" cy="502920"/>
          </a:xfrm>
          <a:prstGeom prst="rect">
            <a:avLst/>
          </a:prstGeom>
          <a:solidFill>
            <a:srgbClr val="8B6F47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697480" y="2286000"/>
            <a:ext cx="31089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Tipo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943600" y="2286000"/>
            <a:ext cx="3200400" cy="502920"/>
          </a:xfrm>
          <a:prstGeom prst="rect">
            <a:avLst/>
          </a:prstGeom>
          <a:solidFill>
            <a:srgbClr val="8B6F47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080760" y="2286000"/>
            <a:ext cx="292608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Herramienta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144000" y="2286000"/>
            <a:ext cx="2468880" cy="502920"/>
          </a:xfrm>
          <a:prstGeom prst="rect">
            <a:avLst/>
          </a:prstGeom>
          <a:solidFill>
            <a:srgbClr val="8B6F47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281160" y="2286000"/>
            <a:ext cx="21945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Calibri"/>
              </a:rPr>
              <a:t>Coste/óptica/mes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2788920"/>
            <a:ext cx="2103120" cy="50292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94360" y="2788920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Calibri"/>
              </a:rPr>
              <a:t>M0 Pre-gabinete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560320" y="2788920"/>
            <a:ext cx="3383280" cy="50292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697480" y="2788920"/>
            <a:ext cx="31089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Calibri"/>
              </a:rPr>
              <a:t>Vídeo asíncrono personalizado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943600" y="2788920"/>
            <a:ext cx="3200400" cy="50292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080760" y="2788920"/>
            <a:ext cx="292608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Calibri"/>
              </a:rPr>
              <a:t>HeyGen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144000" y="2788920"/>
            <a:ext cx="2468880" cy="50292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281160" y="2788920"/>
            <a:ext cx="21945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Calibri"/>
              </a:rPr>
              <a:t>30-50 €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57200" y="3291840"/>
            <a:ext cx="210312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94360" y="3291840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Calibri"/>
              </a:rPr>
              <a:t>M1 Gabinete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560320" y="3291840"/>
            <a:ext cx="33832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697480" y="3291840"/>
            <a:ext cx="31089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Calibri"/>
              </a:rPr>
              <a:t>Conversacional tiempo real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943600" y="3291840"/>
            <a:ext cx="320040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080760" y="3291840"/>
            <a:ext cx="292608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Calibri"/>
              </a:rPr>
              <a:t>D-ID Agents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144000" y="3291840"/>
            <a:ext cx="24688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281160" y="3291840"/>
            <a:ext cx="21945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Calibri"/>
              </a:rPr>
              <a:t>49-99 €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57200" y="3794760"/>
            <a:ext cx="2103120" cy="50292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94360" y="3794760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Calibri"/>
              </a:rPr>
              <a:t>M3 Seguimiento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560320" y="3794760"/>
            <a:ext cx="3383280" cy="50292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2697480" y="3794760"/>
            <a:ext cx="31089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Calibri"/>
              </a:rPr>
              <a:t>WhatsApp + vídeo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943600" y="3794760"/>
            <a:ext cx="3200400" cy="50292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080760" y="3794760"/>
            <a:ext cx="292608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Calibri"/>
              </a:rPr>
              <a:t>HeyGen + WApp Biz API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144000" y="3794760"/>
            <a:ext cx="2468880" cy="50292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9281160" y="3794760"/>
            <a:ext cx="21945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Calibri"/>
              </a:rPr>
              <a:t>incluido en M0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57200" y="4297680"/>
            <a:ext cx="210312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94360" y="4297680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Calibri"/>
              </a:rPr>
              <a:t>M4 Reposición</a:t>
            </a:r>
          </a:p>
        </p:txBody>
      </p:sp>
      <p:sp>
        <p:nvSpPr>
          <p:cNvPr id="42" name="Rectangle 41"/>
          <p:cNvSpPr/>
          <p:nvPr/>
        </p:nvSpPr>
        <p:spPr>
          <a:xfrm>
            <a:off x="2560320" y="4297680"/>
            <a:ext cx="33832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2697480" y="4297680"/>
            <a:ext cx="31089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Calibri"/>
              </a:rPr>
              <a:t>WhatsApp + link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943600" y="4297680"/>
            <a:ext cx="320040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080760" y="4297680"/>
            <a:ext cx="292608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Calibri"/>
              </a:rPr>
              <a:t>WApp Biz + ecommerce óptica</a:t>
            </a:r>
          </a:p>
        </p:txBody>
      </p:sp>
      <p:sp>
        <p:nvSpPr>
          <p:cNvPr id="46" name="Rectangle 45"/>
          <p:cNvSpPr/>
          <p:nvPr/>
        </p:nvSpPr>
        <p:spPr>
          <a:xfrm>
            <a:off x="9144000" y="4297680"/>
            <a:ext cx="246888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9281160" y="4297680"/>
            <a:ext cx="21945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Calibri"/>
              </a:rPr>
              <a:t>incluido en M0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57200" y="4800600"/>
            <a:ext cx="2103120" cy="50292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594360" y="4800600"/>
            <a:ext cx="182880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Calibri"/>
              </a:rPr>
              <a:t>M5 Dashboard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560320" y="4800600"/>
            <a:ext cx="3383280" cy="50292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2697480" y="4800600"/>
            <a:ext cx="31089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Calibri"/>
              </a:rPr>
              <a:t>Web app simple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943600" y="4800600"/>
            <a:ext cx="3200400" cy="50292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080760" y="4800600"/>
            <a:ext cx="292608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Calibri"/>
              </a:rPr>
              <a:t>Notion / custom</a:t>
            </a:r>
          </a:p>
        </p:txBody>
      </p:sp>
      <p:sp>
        <p:nvSpPr>
          <p:cNvPr id="54" name="Rectangle 53"/>
          <p:cNvSpPr/>
          <p:nvPr/>
        </p:nvSpPr>
        <p:spPr>
          <a:xfrm>
            <a:off x="9144000" y="4800600"/>
            <a:ext cx="2468880" cy="50292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9281160" y="4800600"/>
            <a:ext cx="219456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Calibri"/>
              </a:rPr>
              <a:t>incluido en M0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320040"/>
            <a:ext cx="548640" cy="36576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8B6F47"/>
                </a:solidFill>
                <a:latin typeface="Calibri"/>
              </a:rPr>
              <a:t>PRAXIA ATELIER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0" y="384048"/>
            <a:ext cx="3657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555555"/>
                </a:solidFill>
                <a:latin typeface="Calibri"/>
              </a:rPr>
              <a:t>Programa Menicom Readaptación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555555"/>
                </a:solidFill>
                <a:latin typeface="Calibri"/>
              </a:rPr>
              <a:t>6 /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777240"/>
            <a:ext cx="7315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8B6F47"/>
                </a:solidFill>
                <a:latin typeface="Calibri"/>
              </a:rPr>
              <a:t>El simulador de margen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188720"/>
            <a:ext cx="109728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600" b="1" i="0">
                <a:solidFill>
                  <a:srgbClr val="1A1A1A"/>
                </a:solidFill>
                <a:latin typeface="Calibri"/>
              </a:rPr>
              <a:t>Tres pestañas que cuantifican el dinero
que el óptico está dejando sobre la mesa hoy.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2834640"/>
            <a:ext cx="3703320" cy="338328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2971800"/>
            <a:ext cx="37033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8B6F47"/>
                </a:solidFill>
                <a:latin typeface="Calibri"/>
              </a:rPr>
              <a:t>PESTAÑA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337560"/>
            <a:ext cx="37033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1A1A1A"/>
                </a:solidFill>
                <a:latin typeface="Calibri"/>
              </a:rPr>
              <a:t>Fuga online Cooper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3931920"/>
            <a:ext cx="333756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00" b="0" i="0">
                <a:solidFill>
                  <a:srgbClr val="555555"/>
                </a:solidFill>
                <a:latin typeface="Calibri"/>
              </a:rPr>
              <a:t>Margen perdido por paciente al año por fuga a Vision Direct y otros canales online.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5394960"/>
            <a:ext cx="3337560" cy="731520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5394960"/>
            <a:ext cx="3337560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≈ 70-110 €/paciente/año perdidos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97680" y="2834640"/>
            <a:ext cx="3703320" cy="338328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297680" y="2971800"/>
            <a:ext cx="37033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8B6F47"/>
                </a:solidFill>
                <a:latin typeface="Calibri"/>
              </a:rPr>
              <a:t>PESTAÑA 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3337560"/>
            <a:ext cx="37033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1A1A1A"/>
                </a:solidFill>
                <a:latin typeface="Calibri"/>
              </a:rPr>
              <a:t>Margen blindado Menicom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80560" y="3931920"/>
            <a:ext cx="333756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00" b="0" i="0">
                <a:solidFill>
                  <a:srgbClr val="555555"/>
                </a:solidFill>
                <a:latin typeface="Calibri"/>
              </a:rPr>
              <a:t>Margen retenido por paciente al año por la presencia online residual de Miru.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480560" y="5394960"/>
            <a:ext cx="3337560" cy="731520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480560" y="5394960"/>
            <a:ext cx="3337560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≈ 70-110 €/paciente/año retenidos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138160" y="2834640"/>
            <a:ext cx="3703320" cy="338328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138160" y="2971800"/>
            <a:ext cx="37033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8B6F47"/>
                </a:solidFill>
                <a:latin typeface="Calibri"/>
              </a:rPr>
              <a:t>PESTAÑA 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38160" y="3337560"/>
            <a:ext cx="37033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1" i="0">
                <a:solidFill>
                  <a:srgbClr val="1A1A1A"/>
                </a:solidFill>
                <a:latin typeface="Calibri"/>
              </a:rPr>
              <a:t>Sprint 50 ópticas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21040" y="3931920"/>
            <a:ext cx="333756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00" b="0" i="0">
                <a:solidFill>
                  <a:srgbClr val="555555"/>
                </a:solidFill>
                <a:latin typeface="Calibri"/>
              </a:rPr>
              <a:t>Multiplicación: 50 ópticas × 70 readaptaciones × 12 meses + chair-time recuperado − coste avatar.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321040" y="5394960"/>
            <a:ext cx="3337560" cy="731520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321040" y="5394960"/>
            <a:ext cx="3337560" cy="7315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VALOR NETO AÑO 1 SPRINT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320040"/>
            <a:ext cx="548640" cy="36576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8B6F47"/>
                </a:solidFill>
                <a:latin typeface="Calibri"/>
              </a:rPr>
              <a:t>PRAXIA ATELIER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0" y="384048"/>
            <a:ext cx="3657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555555"/>
                </a:solidFill>
                <a:latin typeface="Calibri"/>
              </a:rPr>
              <a:t>Programa Menicom Readaptación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555555"/>
                </a:solidFill>
                <a:latin typeface="Calibri"/>
              </a:rPr>
              <a:t>7 /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777240"/>
            <a:ext cx="7315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8B6F47"/>
                </a:solidFill>
                <a:latin typeface="Calibri"/>
              </a:rPr>
              <a:t>El piloto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188720"/>
            <a:ext cx="109728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800" b="1" i="0">
                <a:solidFill>
                  <a:srgbClr val="1A1A1A"/>
                </a:solidFill>
                <a:latin typeface="Calibri"/>
              </a:rPr>
              <a:t>50 ópticas piloto · 12 semanas · 3 zonas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2286000"/>
            <a:ext cx="3703320" cy="402336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2423160"/>
            <a:ext cx="37033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8B6F47"/>
                </a:solidFill>
                <a:latin typeface="Calibri"/>
              </a:rPr>
              <a:t>CASTILLA-LA MANCHA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788920"/>
            <a:ext cx="37033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600" b="1" i="0">
                <a:solidFill>
                  <a:srgbClr val="1A1A1A"/>
                </a:solidFill>
                <a:latin typeface="Calibri"/>
              </a:rPr>
              <a:t>20 ópticas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3566160"/>
            <a:ext cx="33375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Calibri"/>
              </a:rPr>
              <a:t>Ciudad Real · Guadalajara · Albacete · Toledo · Cuenca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4572000"/>
            <a:ext cx="3337560" cy="1554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0" i="1">
                <a:solidFill>
                  <a:srgbClr val="555555"/>
                </a:solidFill>
                <a:latin typeface="Calibri"/>
              </a:rPr>
              <a:t>Federópticos confirmados:
Caren · Ópticas Muñoz · Meryvision · Lummer · Yolanda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97680" y="2286000"/>
            <a:ext cx="3703320" cy="402336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297680" y="2423160"/>
            <a:ext cx="37033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8B6F47"/>
                </a:solidFill>
                <a:latin typeface="Calibri"/>
              </a:rPr>
              <a:t>PAÍS VASCO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97680" y="2788920"/>
            <a:ext cx="37033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600" b="1" i="0">
                <a:solidFill>
                  <a:srgbClr val="1A1A1A"/>
                </a:solidFill>
                <a:latin typeface="Calibri"/>
              </a:rPr>
              <a:t>15 ópticas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80560" y="3566160"/>
            <a:ext cx="33375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Calibri"/>
              </a:rPr>
              <a:t>Vizcaya · Guipúzcoa · Álava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80560" y="4572000"/>
            <a:ext cx="3337560" cy="1554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0" i="1">
                <a:solidFill>
                  <a:srgbClr val="555555"/>
                </a:solidFill>
                <a:latin typeface="Calibri"/>
              </a:rPr>
              <a:t>Bilbao · Donostia · Vitoria + comarcales
Cione + Federópticos + Natural Optics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138160" y="2286000"/>
            <a:ext cx="3703320" cy="4023360"/>
          </a:xfrm>
          <a:prstGeom prst="rect">
            <a:avLst/>
          </a:prstGeom>
          <a:solidFill>
            <a:srgbClr val="F5F1EB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138160" y="2423160"/>
            <a:ext cx="37033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8B6F47"/>
                </a:solidFill>
                <a:latin typeface="Calibri"/>
              </a:rPr>
              <a:t>ALICANTE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38160" y="2788920"/>
            <a:ext cx="37033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600" b="1" i="0">
                <a:solidFill>
                  <a:srgbClr val="1A1A1A"/>
                </a:solidFill>
                <a:latin typeface="Calibri"/>
              </a:rPr>
              <a:t>15 ópticas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21040" y="3566160"/>
            <a:ext cx="33375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00" b="0" i="0">
                <a:solidFill>
                  <a:srgbClr val="1A1A1A"/>
                </a:solidFill>
                <a:latin typeface="Calibri"/>
              </a:rPr>
              <a:t>Alicante · Elche · Torrevieja · Orihuela · Benidorm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21040" y="4572000"/>
            <a:ext cx="3337560" cy="1554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0" i="1">
                <a:solidFill>
                  <a:srgbClr val="555555"/>
                </a:solidFill>
                <a:latin typeface="Calibri"/>
              </a:rPr>
              <a:t>Federópticos confirmados:
Jornet · Gumiel · Sanchiz · Mingote · San Vicente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" y="644652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1">
                <a:solidFill>
                  <a:srgbClr val="555555"/>
                </a:solidFill>
                <a:latin typeface="Calibri"/>
              </a:rPr>
              <a:t>Mix: 30 cross-sell (ya cliente Menicom parcial) + 20 competencia pura. Detalle en anexo Excel.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320040"/>
            <a:ext cx="548640" cy="36576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8B6F47"/>
                </a:solidFill>
                <a:latin typeface="Calibri"/>
              </a:rPr>
              <a:t>PRAXIA ATELIER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0" y="384048"/>
            <a:ext cx="3657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555555"/>
                </a:solidFill>
                <a:latin typeface="Calibri"/>
              </a:rPr>
              <a:t>Programa Menicom Readaptación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555555"/>
                </a:solidFill>
                <a:latin typeface="Calibri"/>
              </a:rPr>
              <a:t>8 /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777240"/>
            <a:ext cx="7315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8B6F47"/>
                </a:solidFill>
                <a:latin typeface="Calibri"/>
              </a:rPr>
              <a:t>Roadmap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188720"/>
            <a:ext cx="109728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200" b="1" i="0">
                <a:solidFill>
                  <a:srgbClr val="1A1A1A"/>
                </a:solidFill>
                <a:latin typeface="Calibri"/>
              </a:rPr>
              <a:t>12 semanas desde validación interna hasta cierre del sprint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2286000"/>
            <a:ext cx="1188720" cy="868680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2286000"/>
            <a:ext cx="118872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Fase 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697480"/>
            <a:ext cx="11887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0" i="0">
                <a:solidFill>
                  <a:srgbClr val="FFFFFF"/>
                </a:solidFill>
                <a:latin typeface="Calibri"/>
              </a:rPr>
              <a:t>2 sem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691640" y="2286000"/>
            <a:ext cx="2560320" cy="868680"/>
          </a:xfrm>
          <a:prstGeom prst="rect">
            <a:avLst/>
          </a:prstGeom>
          <a:solidFill>
            <a:srgbClr val="F5F1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691640" y="2286000"/>
            <a:ext cx="256032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1A1A1A"/>
                </a:solidFill>
                <a:latin typeface="Calibri"/>
              </a:rPr>
              <a:t>Validación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97680" y="2286000"/>
            <a:ext cx="7315200" cy="868680"/>
          </a:xfrm>
          <a:prstGeom prst="rect">
            <a:avLst/>
          </a:prstGeom>
          <a:solidFill>
            <a:srgbClr val="FFFFFF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434840" y="2286000"/>
            <a:ext cx="704088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Calibri"/>
              </a:rPr>
              <a:t>Validar margen interno · Confirmar 50 ópticas · Producir avatar HeyGen + entrenar D-ID · Configurar WhatsApp Biz API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3246120"/>
            <a:ext cx="1188720" cy="868680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0" y="3246120"/>
            <a:ext cx="118872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Fase 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3657600"/>
            <a:ext cx="11887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0" i="0">
                <a:solidFill>
                  <a:srgbClr val="FFFFFF"/>
                </a:solidFill>
                <a:latin typeface="Calibri"/>
              </a:rPr>
              <a:t>4 sem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691640" y="3246120"/>
            <a:ext cx="2560320" cy="868680"/>
          </a:xfrm>
          <a:prstGeom prst="rect">
            <a:avLst/>
          </a:prstGeom>
          <a:solidFill>
            <a:srgbClr val="F5F1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691640" y="3246120"/>
            <a:ext cx="256032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1A1A1A"/>
                </a:solidFill>
                <a:latin typeface="Calibri"/>
              </a:rPr>
              <a:t>Soft launch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297680" y="3246120"/>
            <a:ext cx="7315200" cy="868680"/>
          </a:xfrm>
          <a:prstGeom prst="rect">
            <a:avLst/>
          </a:prstGeom>
          <a:solidFill>
            <a:srgbClr val="FFFFFF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434840" y="3246120"/>
            <a:ext cx="704088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Calibri"/>
              </a:rPr>
              <a:t>Despliegue 4 ópticas (1 por zona + 1 control) · Iterar guion · Ajustar parámetros simulador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4206240"/>
            <a:ext cx="1188720" cy="868680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7200" y="4206240"/>
            <a:ext cx="118872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Fase 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00" y="4617720"/>
            <a:ext cx="11887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0" i="0">
                <a:solidFill>
                  <a:srgbClr val="FFFFFF"/>
                </a:solidFill>
                <a:latin typeface="Calibri"/>
              </a:rPr>
              <a:t>6 sem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691640" y="4206240"/>
            <a:ext cx="2560320" cy="868680"/>
          </a:xfrm>
          <a:prstGeom prst="rect">
            <a:avLst/>
          </a:prstGeom>
          <a:solidFill>
            <a:srgbClr val="F5F1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691640" y="4206240"/>
            <a:ext cx="256032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1A1A1A"/>
                </a:solidFill>
                <a:latin typeface="Calibri"/>
              </a:rPr>
              <a:t>Sprint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297680" y="4206240"/>
            <a:ext cx="7315200" cy="868680"/>
          </a:xfrm>
          <a:prstGeom prst="rect">
            <a:avLst/>
          </a:prstGeom>
          <a:solidFill>
            <a:srgbClr val="FFFFFF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434840" y="4206240"/>
            <a:ext cx="704088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Calibri"/>
              </a:rPr>
              <a:t>Despliegue 50 ópticas · 5 visitas/día comercial · 60-80 readaptaciones por óptica · Reporting semanal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57200" y="5166360"/>
            <a:ext cx="1188720" cy="868680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57200" y="5166360"/>
            <a:ext cx="118872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Calibri"/>
              </a:rPr>
              <a:t>Fase 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57200" y="5577840"/>
            <a:ext cx="11887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0" i="0">
                <a:solidFill>
                  <a:srgbClr val="FFFFFF"/>
                </a:solidFill>
                <a:latin typeface="Calibri"/>
              </a:rPr>
              <a:t>—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691640" y="5166360"/>
            <a:ext cx="2560320" cy="868680"/>
          </a:xfrm>
          <a:prstGeom prst="rect">
            <a:avLst/>
          </a:prstGeom>
          <a:solidFill>
            <a:srgbClr val="F5F1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691640" y="5166360"/>
            <a:ext cx="256032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1A1A1A"/>
                </a:solidFill>
                <a:latin typeface="Calibri"/>
              </a:rPr>
              <a:t>Cierre y escala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297680" y="5166360"/>
            <a:ext cx="7315200" cy="868680"/>
          </a:xfrm>
          <a:prstGeom prst="rect">
            <a:avLst/>
          </a:prstGeom>
          <a:solidFill>
            <a:srgbClr val="FFFFFF"/>
          </a:solidFill>
          <a:ln w="9525">
            <a:solidFill>
              <a:srgbClr val="D4C9B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434840" y="5166360"/>
            <a:ext cx="704088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Calibri"/>
              </a:rPr>
              <a:t>Análisis vs. simulador · Caso de éxito · Plan escalado base completa Menicom · Renegociación con grupos compras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320040"/>
            <a:ext cx="548640" cy="36576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8B6F47"/>
                </a:solidFill>
                <a:latin typeface="Calibri"/>
              </a:rPr>
              <a:t>PRAXIA ATELIER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0" y="384048"/>
            <a:ext cx="3657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555555"/>
                </a:solidFill>
                <a:latin typeface="Calibri"/>
              </a:rPr>
              <a:t>Programa Menicom Readaptación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640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00" b="0" i="0">
                <a:solidFill>
                  <a:srgbClr val="555555"/>
                </a:solidFill>
                <a:latin typeface="Calibri"/>
              </a:rPr>
              <a:t>9 /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777240"/>
            <a:ext cx="7315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8B6F47"/>
                </a:solidFill>
                <a:latin typeface="Calibri"/>
              </a:rPr>
              <a:t>Lo que necesitamos ahora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188720"/>
            <a:ext cx="109728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 i="0">
                <a:solidFill>
                  <a:srgbClr val="1A1A1A"/>
                </a:solidFill>
                <a:latin typeface="Calibri"/>
              </a:rPr>
              <a:t>Tres decisiones para arrancar Fase 0 en dos semanas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2286000"/>
            <a:ext cx="822960" cy="1097280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2286000"/>
            <a:ext cx="822960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0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2286000"/>
            <a:ext cx="10058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A1A1A"/>
                </a:solidFill>
                <a:latin typeface="Calibri"/>
              </a:rPr>
              <a:t>Validación del margen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743200"/>
            <a:ext cx="10058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55555"/>
                </a:solidFill>
                <a:latin typeface="Calibri"/>
              </a:rPr>
              <a:t>Validar internamente coste real, PVP profesional y rappel para confirmar el modelo del simulador. Responsable: Dirección comercial Menicom Iberia.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3566160"/>
            <a:ext cx="822960" cy="1097280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7200" y="3566160"/>
            <a:ext cx="822960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0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566160"/>
            <a:ext cx="10058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A1A1A"/>
                </a:solidFill>
                <a:latin typeface="Calibri"/>
              </a:rPr>
              <a:t>Confirmación geográfica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4023360"/>
            <a:ext cx="10058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55555"/>
                </a:solidFill>
                <a:latin typeface="Calibri"/>
              </a:rPr>
              <a:t>Confirmar las 3 zonas (Castilla-La Mancha, País Vasco, Alicante) o concentrar el piloto en una sola para simplificar logística y comercial.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4846320"/>
            <a:ext cx="822960" cy="1097280"/>
          </a:xfrm>
          <a:prstGeom prst="rect">
            <a:avLst/>
          </a:prstGeom>
          <a:solidFill>
            <a:srgbClr val="8B6F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57200" y="4846320"/>
            <a:ext cx="822960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0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846320"/>
            <a:ext cx="10058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A1A1A"/>
                </a:solidFill>
                <a:latin typeface="Calibri"/>
              </a:rPr>
              <a:t>Presupuesto programa avatar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5303520"/>
            <a:ext cx="10058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555555"/>
                </a:solidFill>
                <a:latin typeface="Calibri"/>
              </a:rPr>
              <a:t>Aprobar 80-150 €/óptica/mes para cubrir HeyGen + D-ID + WhatsApp + dashboard durante el sprint. Total estimado piloto: 6.000-11.250 €.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